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70" r:id="rId6"/>
    <p:sldId id="259" r:id="rId7"/>
    <p:sldId id="266" r:id="rId8"/>
    <p:sldId id="269" r:id="rId9"/>
    <p:sldId id="273" r:id="rId10"/>
    <p:sldId id="267" r:id="rId11"/>
    <p:sldId id="268" r:id="rId12"/>
    <p:sldId id="271" r:id="rId13"/>
    <p:sldId id="263" r:id="rId14"/>
    <p:sldId id="264" r:id="rId15"/>
    <p:sldId id="265" r:id="rId16"/>
    <p:sldId id="260" r:id="rId17"/>
    <p:sldId id="258" r:id="rId18"/>
    <p:sldId id="272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02/01/2025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river with a metal head&#10;&#10;Description automatically generated">
            <a:extLst>
              <a:ext uri="{FF2B5EF4-FFF2-40B4-BE49-F238E27FC236}">
                <a16:creationId xmlns:a16="http://schemas.microsoft.com/office/drawing/2014/main" id="{E715A9AA-5252-B981-0220-8115F24A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8604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9987"/>
            <a:ext cx="12192000" cy="1181925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Transformer Interpretability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4674A-2C8E-0478-74D0-BBBB6F35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1489774"/>
            <a:ext cx="9144000" cy="498907"/>
          </a:xfrm>
        </p:spPr>
        <p:txBody>
          <a:bodyPr>
            <a:normAutofit fontScale="92500" lnSpcReduction="20000"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Concepts and Methods</a:t>
            </a:r>
            <a:endParaRPr lang="en-DE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8433054" y="19047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(ex: linear fit) to distinguish these distributions</a:t>
            </a:r>
          </a:p>
          <a:p>
            <a:r>
              <a:rPr lang="en-GB" dirty="0"/>
              <a:t>Classify activations in the wild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32AA2-3C4C-EEFD-F42D-652DEC5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24" y="1457238"/>
            <a:ext cx="4192020" cy="39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4ED2C-891C-93B5-0BC3-9248DC3F20D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“Inference-Time Intervention: Eliciting Truthful Answers from a Language Model” Li et al. 2023</a:t>
            </a:r>
          </a:p>
        </p:txBody>
      </p:sp>
    </p:spTree>
    <p:extLst>
      <p:ext uri="{BB962C8B-B14F-4D97-AF65-F5344CB8AC3E}">
        <p14:creationId xmlns:p14="http://schemas.microsoft.com/office/powerpoint/2010/main" val="237973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9BE8-9521-0E16-7A71-12A9B8C3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3: </a:t>
            </a:r>
            <a:br>
              <a:rPr lang="en-GB" dirty="0"/>
            </a:br>
            <a:r>
              <a:rPr lang="en-GB" dirty="0"/>
              <a:t>Addition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05C-9973-C133-51E2-6D1AF9A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en-GB" dirty="0"/>
              <a:t>To see the effect of a feature, you can add it in</a:t>
            </a:r>
          </a:p>
          <a:p>
            <a:r>
              <a:rPr lang="en-GB" dirty="0"/>
              <a:t>By taking the activations from a particular behaviour, and its opposite</a:t>
            </a:r>
          </a:p>
          <a:p>
            <a:r>
              <a:rPr lang="en-GB" dirty="0"/>
              <a:t>Add those activations in during a forward pass</a:t>
            </a:r>
          </a:p>
          <a:p>
            <a:r>
              <a:rPr lang="en-GB" dirty="0"/>
              <a:t>Measure the effect on completions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45E2A-7095-9A85-5F4C-43027D9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46" y="64008"/>
            <a:ext cx="3493435" cy="6181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243C8-E777-11C1-1E6A-70C031FEA427}"/>
              </a:ext>
            </a:extLst>
          </p:cNvPr>
          <p:cNvSpPr txBox="1"/>
          <p:nvPr/>
        </p:nvSpPr>
        <p:spPr>
          <a:xfrm>
            <a:off x="6718623" y="624535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4904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BFB3-91EC-2795-7352-9A09580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Activation Addition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06FBD-CDE8-F8F6-9E69-CB7D5A0C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1282426"/>
            <a:ext cx="7772400" cy="318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A7EE4-2105-450D-FCE7-857A0003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" y="4321107"/>
            <a:ext cx="10946050" cy="2133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FA29-1194-D796-FD8F-6740DEC1317B}"/>
              </a:ext>
            </a:extLst>
          </p:cNvPr>
          <p:cNvSpPr txBox="1"/>
          <p:nvPr/>
        </p:nvSpPr>
        <p:spPr>
          <a:xfrm>
            <a:off x="7622020" y="630250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369244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Superposition – the curse of interpretability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E0670-3F0A-A500-D7B3-FF666701F2F0}"/>
              </a:ext>
            </a:extLst>
          </p:cNvPr>
          <p:cNvSpPr txBox="1"/>
          <p:nvPr/>
        </p:nvSpPr>
        <p:spPr>
          <a:xfrm>
            <a:off x="2438400" y="1230689"/>
            <a:ext cx="627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effectLst/>
                <a:latin typeface="var(--font_family_headings, var(--font_family_headings_preset, var(--font-family-title)))"/>
              </a:rPr>
              <a:t>“Inside every AI is a bigger AI, trying to get out” ~ Scott Alexander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A09AD-740D-B360-9AB2-5932346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67" y="1875354"/>
            <a:ext cx="4962815" cy="4211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50258-0421-E237-F6B9-7B068325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86" y="2161292"/>
            <a:ext cx="3672039" cy="3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8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365125"/>
            <a:ext cx="9124950" cy="1325563"/>
          </a:xfrm>
        </p:spPr>
        <p:txBody>
          <a:bodyPr/>
          <a:lstStyle/>
          <a:p>
            <a:r>
              <a:rPr lang="en-GB" dirty="0"/>
              <a:t>Toy models of Superposition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E20A02-DA96-A079-D788-EB48BABE5E79}"/>
              </a:ext>
            </a:extLst>
          </p:cNvPr>
          <p:cNvSpPr/>
          <p:nvPr/>
        </p:nvSpPr>
        <p:spPr>
          <a:xfrm>
            <a:off x="904871" y="18859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BC6E72-CE07-69FC-5A0D-5155B41BAB30}"/>
              </a:ext>
            </a:extLst>
          </p:cNvPr>
          <p:cNvSpPr/>
          <p:nvPr/>
        </p:nvSpPr>
        <p:spPr>
          <a:xfrm>
            <a:off x="904871" y="236601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B9A89A-BF01-D7DC-7CF1-09E83D88AECE}"/>
              </a:ext>
            </a:extLst>
          </p:cNvPr>
          <p:cNvSpPr/>
          <p:nvPr/>
        </p:nvSpPr>
        <p:spPr>
          <a:xfrm>
            <a:off x="904871" y="284607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B30684-F81D-A126-D561-9236551A4775}"/>
              </a:ext>
            </a:extLst>
          </p:cNvPr>
          <p:cNvSpPr/>
          <p:nvPr/>
        </p:nvSpPr>
        <p:spPr>
          <a:xfrm>
            <a:off x="904871" y="332613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4E246C-010C-06BD-626F-BE6BBAED0881}"/>
              </a:ext>
            </a:extLst>
          </p:cNvPr>
          <p:cNvSpPr/>
          <p:nvPr/>
        </p:nvSpPr>
        <p:spPr>
          <a:xfrm>
            <a:off x="904871" y="380619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229D05-1A4F-27A6-1769-3680F22A66BC}"/>
              </a:ext>
            </a:extLst>
          </p:cNvPr>
          <p:cNvSpPr/>
          <p:nvPr/>
        </p:nvSpPr>
        <p:spPr>
          <a:xfrm>
            <a:off x="904871" y="42862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BA1801-C62B-D413-9565-D879F120BFC6}"/>
              </a:ext>
            </a:extLst>
          </p:cNvPr>
          <p:cNvSpPr/>
          <p:nvPr/>
        </p:nvSpPr>
        <p:spPr>
          <a:xfrm>
            <a:off x="3777611" y="18859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21E29-7588-9261-C7C5-2937462412DC}"/>
              </a:ext>
            </a:extLst>
          </p:cNvPr>
          <p:cNvSpPr/>
          <p:nvPr/>
        </p:nvSpPr>
        <p:spPr>
          <a:xfrm>
            <a:off x="3777611" y="236601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0FD83-744F-15A4-3A9C-19E5E67E4E51}"/>
              </a:ext>
            </a:extLst>
          </p:cNvPr>
          <p:cNvSpPr/>
          <p:nvPr/>
        </p:nvSpPr>
        <p:spPr>
          <a:xfrm>
            <a:off x="3777611" y="284607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0352F-BE97-E725-DCAF-369025590C01}"/>
              </a:ext>
            </a:extLst>
          </p:cNvPr>
          <p:cNvSpPr/>
          <p:nvPr/>
        </p:nvSpPr>
        <p:spPr>
          <a:xfrm>
            <a:off x="3777611" y="332613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EE2D91-BBFD-8A6D-5E4A-822E0AC480E2}"/>
              </a:ext>
            </a:extLst>
          </p:cNvPr>
          <p:cNvSpPr/>
          <p:nvPr/>
        </p:nvSpPr>
        <p:spPr>
          <a:xfrm>
            <a:off x="3777611" y="380619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8BE1FB-40A6-744B-A7E3-B74ACC8F159A}"/>
              </a:ext>
            </a:extLst>
          </p:cNvPr>
          <p:cNvSpPr/>
          <p:nvPr/>
        </p:nvSpPr>
        <p:spPr>
          <a:xfrm>
            <a:off x="3777611" y="42862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59C57A-38B3-8D8E-F698-EF8CC11B17BF}"/>
              </a:ext>
            </a:extLst>
          </p:cNvPr>
          <p:cNvSpPr/>
          <p:nvPr/>
        </p:nvSpPr>
        <p:spPr>
          <a:xfrm>
            <a:off x="2341241" y="2846070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67924E-AEED-8F7E-F8A0-CD6F622C0E1E}"/>
              </a:ext>
            </a:extLst>
          </p:cNvPr>
          <p:cNvSpPr/>
          <p:nvPr/>
        </p:nvSpPr>
        <p:spPr>
          <a:xfrm>
            <a:off x="2341241" y="3326130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112ABCC-94BD-B6AC-4693-AC5472A52161}"/>
              </a:ext>
            </a:extLst>
          </p:cNvPr>
          <p:cNvSpPr/>
          <p:nvPr/>
        </p:nvSpPr>
        <p:spPr>
          <a:xfrm>
            <a:off x="1363984" y="2733039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7672E66-51AA-8F05-2841-ED3E13461CF6}"/>
              </a:ext>
            </a:extLst>
          </p:cNvPr>
          <p:cNvSpPr/>
          <p:nvPr/>
        </p:nvSpPr>
        <p:spPr>
          <a:xfrm>
            <a:off x="2888933" y="2733039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D4966-D23B-7E35-0F80-E01F4771E251}"/>
                  </a:ext>
                </a:extLst>
              </p:cNvPr>
              <p:cNvSpPr txBox="1"/>
              <p:nvPr/>
            </p:nvSpPr>
            <p:spPr>
              <a:xfrm>
                <a:off x="1403028" y="3755588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D4966-D23B-7E35-0F80-E01F477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28" y="3755588"/>
                <a:ext cx="6858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61A2FC-FCFA-EE5D-28D8-068B8669D56F}"/>
                  </a:ext>
                </a:extLst>
              </p:cNvPr>
              <p:cNvSpPr txBox="1"/>
              <p:nvPr/>
            </p:nvSpPr>
            <p:spPr>
              <a:xfrm>
                <a:off x="2838441" y="3799284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61A2FC-FCFA-EE5D-28D8-068B8669D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441" y="3799284"/>
                <a:ext cx="685800" cy="615553"/>
              </a:xfrm>
              <a:prstGeom prst="rect">
                <a:avLst/>
              </a:prstGeom>
              <a:blipFill>
                <a:blip r:embed="rId3"/>
                <a:stretch>
                  <a:fillRect r="-80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8BED4AF-7EDE-7EDF-18AF-635EA0163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62" y="2196329"/>
            <a:ext cx="7300880" cy="22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365125"/>
            <a:ext cx="9124950" cy="1325563"/>
          </a:xfrm>
        </p:spPr>
        <p:txBody>
          <a:bodyPr/>
          <a:lstStyle/>
          <a:p>
            <a:r>
              <a:rPr lang="en-GB" dirty="0"/>
              <a:t>Toy models of Superposition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E77A71F-935D-F44E-4F16-2339BEF6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6" y="1818512"/>
            <a:ext cx="10655430" cy="35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E0B8-6F2C-4129-85F9-A6192867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8075" cy="1325563"/>
          </a:xfrm>
        </p:spPr>
        <p:txBody>
          <a:bodyPr/>
          <a:lstStyle/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E7A5-A8AB-D62B-7381-86279862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1690688"/>
            <a:ext cx="5405984" cy="42057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A3C70B-1B68-94F7-FEFC-B56F54E12D26}"/>
              </a:ext>
            </a:extLst>
          </p:cNvPr>
          <p:cNvSpPr/>
          <p:nvPr/>
        </p:nvSpPr>
        <p:spPr>
          <a:xfrm>
            <a:off x="708740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0CF60-4E46-B20C-DA77-9E25E10AFB04}"/>
              </a:ext>
            </a:extLst>
          </p:cNvPr>
          <p:cNvSpPr/>
          <p:nvPr/>
        </p:nvSpPr>
        <p:spPr>
          <a:xfrm>
            <a:off x="708740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2A190-CF1C-AC73-7659-A0900708D1E0}"/>
              </a:ext>
            </a:extLst>
          </p:cNvPr>
          <p:cNvSpPr/>
          <p:nvPr/>
        </p:nvSpPr>
        <p:spPr>
          <a:xfrm>
            <a:off x="708740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DECC95-A714-69D9-FF37-38B961F211AF}"/>
              </a:ext>
            </a:extLst>
          </p:cNvPr>
          <p:cNvSpPr/>
          <p:nvPr/>
        </p:nvSpPr>
        <p:spPr>
          <a:xfrm>
            <a:off x="996014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902FB6-507F-9F32-DC20-3021743EB044}"/>
              </a:ext>
            </a:extLst>
          </p:cNvPr>
          <p:cNvSpPr/>
          <p:nvPr/>
        </p:nvSpPr>
        <p:spPr>
          <a:xfrm>
            <a:off x="996014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AD0A0-54BB-064A-D279-A572714FCD12}"/>
              </a:ext>
            </a:extLst>
          </p:cNvPr>
          <p:cNvSpPr/>
          <p:nvPr/>
        </p:nvSpPr>
        <p:spPr>
          <a:xfrm>
            <a:off x="996014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63EF69-3223-9A91-0B33-28E397FC3F98}"/>
              </a:ext>
            </a:extLst>
          </p:cNvPr>
          <p:cNvSpPr/>
          <p:nvPr/>
        </p:nvSpPr>
        <p:spPr>
          <a:xfrm>
            <a:off x="7546520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F19D8A-44BB-D6E3-CE3F-E67E997310B4}"/>
              </a:ext>
            </a:extLst>
          </p:cNvPr>
          <p:cNvSpPr/>
          <p:nvPr/>
        </p:nvSpPr>
        <p:spPr>
          <a:xfrm>
            <a:off x="8940172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A38951-13CC-E8D8-7A71-958275A2BD14}"/>
              </a:ext>
            </a:extLst>
          </p:cNvPr>
          <p:cNvSpPr/>
          <p:nvPr/>
        </p:nvSpPr>
        <p:spPr>
          <a:xfrm>
            <a:off x="8513004" y="31786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4D088C-5289-1580-29F4-7FDB8F361CA7}"/>
              </a:ext>
            </a:extLst>
          </p:cNvPr>
          <p:cNvSpPr/>
          <p:nvPr/>
        </p:nvSpPr>
        <p:spPr>
          <a:xfrm>
            <a:off x="8513004" y="365875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F72B02-DB26-F679-8183-1E79B4F19210}"/>
              </a:ext>
            </a:extLst>
          </p:cNvPr>
          <p:cNvSpPr/>
          <p:nvPr/>
        </p:nvSpPr>
        <p:spPr>
          <a:xfrm>
            <a:off x="8513004" y="413881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7763-B772-05DE-B206-A4B323108AB0}"/>
              </a:ext>
            </a:extLst>
          </p:cNvPr>
          <p:cNvSpPr/>
          <p:nvPr/>
        </p:nvSpPr>
        <p:spPr>
          <a:xfrm>
            <a:off x="8513004" y="461887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F37973-2A38-5444-C872-2E520783C75C}"/>
              </a:ext>
            </a:extLst>
          </p:cNvPr>
          <p:cNvSpPr/>
          <p:nvPr/>
        </p:nvSpPr>
        <p:spPr>
          <a:xfrm>
            <a:off x="8513004" y="509893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BB09-A6BA-B7E3-7DB1-C61F88791289}"/>
              </a:ext>
            </a:extLst>
          </p:cNvPr>
          <p:cNvSpPr/>
          <p:nvPr/>
        </p:nvSpPr>
        <p:spPr>
          <a:xfrm>
            <a:off x="8513004" y="55789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1C346B-F980-0AEF-DA6A-9F23BB1BFC96}"/>
              </a:ext>
            </a:extLst>
          </p:cNvPr>
          <p:cNvCxnSpPr>
            <a:cxnSpLocks/>
          </p:cNvCxnSpPr>
          <p:nvPr/>
        </p:nvCxnSpPr>
        <p:spPr>
          <a:xfrm flipH="1">
            <a:off x="7429500" y="2658428"/>
            <a:ext cx="739140" cy="10753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C4CF00-0E00-7D7D-4AAB-09302D7FFF02}"/>
              </a:ext>
            </a:extLst>
          </p:cNvPr>
          <p:cNvCxnSpPr>
            <a:cxnSpLocks/>
          </p:cNvCxnSpPr>
          <p:nvPr/>
        </p:nvCxnSpPr>
        <p:spPr>
          <a:xfrm>
            <a:off x="8411386" y="2658428"/>
            <a:ext cx="1677348" cy="11283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D14930-CF2D-0A8B-4466-8B1BFA281011}"/>
              </a:ext>
            </a:extLst>
          </p:cNvPr>
          <p:cNvCxnSpPr>
            <a:cxnSpLocks/>
          </p:cNvCxnSpPr>
          <p:nvPr/>
        </p:nvCxnSpPr>
        <p:spPr>
          <a:xfrm flipH="1">
            <a:off x="8641591" y="2658428"/>
            <a:ext cx="487169" cy="500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/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15BDB84-D85C-F65D-33D7-71002FB03A39}"/>
              </a:ext>
            </a:extLst>
          </p:cNvPr>
          <p:cNvSpPr txBox="1"/>
          <p:nvPr/>
        </p:nvSpPr>
        <p:spPr>
          <a:xfrm>
            <a:off x="7324584" y="6275169"/>
            <a:ext cx="547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Towards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Monosemanticity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: Decomposing Language Models With Dictionary Learning-  Anthropic, 2023</a:t>
            </a:r>
          </a:p>
        </p:txBody>
      </p:sp>
    </p:spTree>
    <p:extLst>
      <p:ext uri="{BB962C8B-B14F-4D97-AF65-F5344CB8AC3E}">
        <p14:creationId xmlns:p14="http://schemas.microsoft.com/office/powerpoint/2010/main" val="86873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07B73-CFA2-B4FD-0163-073F93D9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Results in unlabelled features</a:t>
            </a:r>
          </a:p>
          <a:p>
            <a:r>
              <a:rPr lang="en-GB" dirty="0"/>
              <a:t>Interpretation can sometimes be done by humans</a:t>
            </a:r>
          </a:p>
          <a:p>
            <a:pPr lvl="1"/>
            <a:r>
              <a:rPr lang="en-GB" dirty="0"/>
              <a:t>What text activates the feature?</a:t>
            </a:r>
          </a:p>
          <a:p>
            <a:pPr lvl="1"/>
            <a:r>
              <a:rPr lang="en-GB" dirty="0"/>
              <a:t>What happens if feature is upweighted?</a:t>
            </a:r>
          </a:p>
          <a:p>
            <a:r>
              <a:rPr lang="en-GB" dirty="0"/>
              <a:t>This can also be automized</a:t>
            </a:r>
          </a:p>
          <a:p>
            <a:r>
              <a:rPr lang="en-GB" dirty="0"/>
              <a:t>Example: Arabic text feature</a:t>
            </a:r>
          </a:p>
          <a:p>
            <a:endParaRPr lang="en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422CE2-48C3-6936-B505-15E527962B8F}"/>
              </a:ext>
            </a:extLst>
          </p:cNvPr>
          <p:cNvSpPr txBox="1">
            <a:spLocks/>
          </p:cNvSpPr>
          <p:nvPr/>
        </p:nvSpPr>
        <p:spPr>
          <a:xfrm>
            <a:off x="447105" y="365125"/>
            <a:ext cx="11659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89448-0A78-3B63-A707-C338409A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5" y="4663820"/>
            <a:ext cx="9782387" cy="21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E478-04D2-1FCC-FB26-8E038949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Features of SAEs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C3817-12F2-F0B0-AEA3-38938590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1" y="1776413"/>
            <a:ext cx="12071077" cy="440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B26B8C86-D1D0-372D-CBFD-6699D1DB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725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B2E70-A7AF-1847-8C85-0D8D0667DB49}"/>
              </a:ext>
            </a:extLst>
          </p:cNvPr>
          <p:cNvSpPr txBox="1">
            <a:spLocks/>
          </p:cNvSpPr>
          <p:nvPr/>
        </p:nvSpPr>
        <p:spPr>
          <a:xfrm>
            <a:off x="4667249" y="0"/>
            <a:ext cx="3810001" cy="118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Features</a:t>
            </a:r>
            <a:endParaRPr lang="en-DE" sz="6600" b="1" dirty="0"/>
          </a:p>
        </p:txBody>
      </p:sp>
    </p:spTree>
    <p:extLst>
      <p:ext uri="{BB962C8B-B14F-4D97-AF65-F5344CB8AC3E}">
        <p14:creationId xmlns:p14="http://schemas.microsoft.com/office/powerpoint/2010/main" val="24919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128-7F85-1E0D-3125-C8EE32E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want to interpret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5B6D-66CF-00DC-729F-DE760F98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Catching bad cognition</a:t>
            </a:r>
          </a:p>
          <a:p>
            <a:r>
              <a:rPr lang="en-GB" dirty="0"/>
              <a:t>Ruling out bad cognition “Enumerative Safety”</a:t>
            </a:r>
          </a:p>
          <a:p>
            <a:endParaRPr lang="en-GB" dirty="0"/>
          </a:p>
          <a:p>
            <a:r>
              <a:rPr lang="en-GB" dirty="0"/>
              <a:t>Knowing more is robustly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17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28" y="1302916"/>
            <a:ext cx="3019847" cy="455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1840F-E8DE-ED9A-D888-BD903CF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56" y="1513228"/>
            <a:ext cx="3129890" cy="455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C63F3-3998-39F2-7467-B879251FC6E6}"/>
              </a:ext>
            </a:extLst>
          </p:cNvPr>
          <p:cNvSpPr txBox="1"/>
          <p:nvPr/>
        </p:nvSpPr>
        <p:spPr>
          <a:xfrm>
            <a:off x="320871" y="6100353"/>
            <a:ext cx="524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“Attention Is All You Need” Google Brain </a:t>
            </a:r>
            <a:r>
              <a:rPr lang="en-GB" b="1" dirty="0"/>
              <a:t>2017</a:t>
            </a:r>
            <a:endParaRPr lang="en-DE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AEC7C4-A831-1F86-ABF8-138005664098}"/>
              </a:ext>
            </a:extLst>
          </p:cNvPr>
          <p:cNvSpPr/>
          <p:nvPr/>
        </p:nvSpPr>
        <p:spPr>
          <a:xfrm>
            <a:off x="4661222" y="2270496"/>
            <a:ext cx="2855145" cy="941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C61EE-28C9-2D7D-E8A7-BFF3DAA07D17}"/>
              </a:ext>
            </a:extLst>
          </p:cNvPr>
          <p:cNvSpPr txBox="1"/>
          <p:nvPr/>
        </p:nvSpPr>
        <p:spPr>
          <a:xfrm>
            <a:off x="4468368" y="3645673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Decoder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Residual Stream is the central object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8402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78" y="1385209"/>
            <a:ext cx="3019847" cy="455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3011112" y="6021793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2713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are mostly linear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B933A-6B3C-9D2D-8A25-8FBACA1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67" y="1565724"/>
            <a:ext cx="3019847" cy="45534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C71F78-CEA0-EAB4-C29B-5D150C5B34A6}"/>
              </a:ext>
            </a:extLst>
          </p:cNvPr>
          <p:cNvCxnSpPr/>
          <p:nvPr/>
        </p:nvCxnSpPr>
        <p:spPr>
          <a:xfrm>
            <a:off x="7878895" y="33467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9DDED8-693B-91EA-3BD2-8C0CE4FB102E}"/>
              </a:ext>
            </a:extLst>
          </p:cNvPr>
          <p:cNvSpPr txBox="1"/>
          <p:nvPr/>
        </p:nvSpPr>
        <p:spPr>
          <a:xfrm>
            <a:off x="7150613" y="3162038"/>
            <a:ext cx="68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ReLu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45D91F-B2EA-D766-2486-A3541D49B273}"/>
              </a:ext>
            </a:extLst>
          </p:cNvPr>
          <p:cNvCxnSpPr/>
          <p:nvPr/>
        </p:nvCxnSpPr>
        <p:spPr>
          <a:xfrm>
            <a:off x="7878895" y="41849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1FC2C-C73B-458E-517A-1B5AD91433E2}"/>
              </a:ext>
            </a:extLst>
          </p:cNvPr>
          <p:cNvSpPr txBox="1"/>
          <p:nvPr/>
        </p:nvSpPr>
        <p:spPr>
          <a:xfrm>
            <a:off x="6804422" y="4000238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4182C0-207C-1C9B-894F-8EE1E926FE1C}"/>
              </a:ext>
            </a:extLst>
          </p:cNvPr>
          <p:cNvCxnSpPr/>
          <p:nvPr/>
        </p:nvCxnSpPr>
        <p:spPr>
          <a:xfrm>
            <a:off x="8811768" y="1636669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B145F4-B16F-F4EB-B993-3BA6746430BA}"/>
              </a:ext>
            </a:extLst>
          </p:cNvPr>
          <p:cNvSpPr txBox="1"/>
          <p:nvPr/>
        </p:nvSpPr>
        <p:spPr>
          <a:xfrm>
            <a:off x="7737295" y="1452003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A00A70-B2DD-7D4C-A64E-742C48AFC11F}"/>
              </a:ext>
            </a:extLst>
          </p:cNvPr>
          <p:cNvCxnSpPr>
            <a:cxnSpLocks/>
          </p:cNvCxnSpPr>
          <p:nvPr/>
        </p:nvCxnSpPr>
        <p:spPr>
          <a:xfrm>
            <a:off x="9684648" y="3839625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43FF15-E516-E1C7-AF94-357CB044D013}"/>
              </a:ext>
            </a:extLst>
          </p:cNvPr>
          <p:cNvSpPr txBox="1"/>
          <p:nvPr/>
        </p:nvSpPr>
        <p:spPr>
          <a:xfrm>
            <a:off x="8470600" y="3664841"/>
            <a:ext cx="12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A6E557-4BE1-A1E0-F502-1CFAEFDC968C}"/>
              </a:ext>
            </a:extLst>
          </p:cNvPr>
          <p:cNvCxnSpPr>
            <a:cxnSpLocks/>
          </p:cNvCxnSpPr>
          <p:nvPr/>
        </p:nvCxnSpPr>
        <p:spPr>
          <a:xfrm>
            <a:off x="9717544" y="2827387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BEC3D2-1AA9-FDD6-C695-391E727B1C30}"/>
              </a:ext>
            </a:extLst>
          </p:cNvPr>
          <p:cNvSpPr txBox="1"/>
          <p:nvPr/>
        </p:nvSpPr>
        <p:spPr>
          <a:xfrm>
            <a:off x="8503496" y="2652603"/>
            <a:ext cx="13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1D5046F-2114-F5B8-43AA-54B56BC1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GB" dirty="0"/>
              <a:t>You think about linear interactions in any basis</a:t>
            </a:r>
          </a:p>
          <a:p>
            <a:r>
              <a:rPr lang="en-GB" dirty="0"/>
              <a:t>Does this apply to the Residual Stream?</a:t>
            </a:r>
          </a:p>
          <a:p>
            <a:pPr lvl="1"/>
            <a:r>
              <a:rPr lang="en-GB" dirty="0"/>
              <a:t>Interactions with the residual stream are (almost) linear</a:t>
            </a:r>
          </a:p>
          <a:p>
            <a:pPr lvl="1"/>
            <a:r>
              <a:rPr lang="en-GB" dirty="0"/>
              <a:t>Adam also has a preferred basis, because it is using RMSprop</a:t>
            </a:r>
          </a:p>
          <a:p>
            <a:r>
              <a:rPr lang="en-GB" dirty="0"/>
              <a:t>Don’t look at neurons</a:t>
            </a:r>
          </a:p>
          <a:p>
            <a:r>
              <a:rPr lang="en-GB" dirty="0"/>
              <a:t>Look at directions</a:t>
            </a:r>
          </a:p>
        </p:txBody>
      </p:sp>
    </p:spTree>
    <p:extLst>
      <p:ext uri="{BB962C8B-B14F-4D97-AF65-F5344CB8AC3E}">
        <p14:creationId xmlns:p14="http://schemas.microsoft.com/office/powerpoint/2010/main" val="232819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You can put any activation of the residual stream through the unembedding</a:t>
            </a:r>
          </a:p>
          <a:p>
            <a:r>
              <a:rPr lang="en-GB" dirty="0"/>
              <a:t>This gives you an Idea, what the models “current best guess” is, what the next token should be</a:t>
            </a:r>
          </a:p>
          <a:p>
            <a:r>
              <a:rPr lang="en-GB" dirty="0"/>
              <a:t>You can see roughly which layers are relevant for prediction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813B-BC4D-4E02-0DCE-7763CAEB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3477"/>
            <a:ext cx="3019847" cy="455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3E0F0-6712-81D4-3B36-9D57EB2F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2" y="2319427"/>
            <a:ext cx="1581764" cy="117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EECF8-129D-3706-2F98-085B993AC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4" y="3623289"/>
            <a:ext cx="1581764" cy="117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7759A-CBE5-544B-349C-891A40D74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3" y="4927151"/>
            <a:ext cx="1581764" cy="11731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F4A07-AFF7-4E54-C86B-5591E8645891}"/>
              </a:ext>
            </a:extLst>
          </p:cNvPr>
          <p:cNvCxnSpPr/>
          <p:nvPr/>
        </p:nvCxnSpPr>
        <p:spPr>
          <a:xfrm>
            <a:off x="8453138" y="2840218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E0925-B9AD-D405-2588-A9586A1274EA}"/>
              </a:ext>
            </a:extLst>
          </p:cNvPr>
          <p:cNvCxnSpPr/>
          <p:nvPr/>
        </p:nvCxnSpPr>
        <p:spPr>
          <a:xfrm>
            <a:off x="8358096" y="3911894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D7180-725A-4BE2-BCD0-FCC3A06BA9D6}"/>
              </a:ext>
            </a:extLst>
          </p:cNvPr>
          <p:cNvCxnSpPr>
            <a:cxnSpLocks/>
          </p:cNvCxnSpPr>
          <p:nvPr/>
        </p:nvCxnSpPr>
        <p:spPr>
          <a:xfrm>
            <a:off x="8358096" y="5106710"/>
            <a:ext cx="1477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8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82210-7E8A-3BAD-31BC-8B4C1A15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45" y="1395180"/>
            <a:ext cx="6280230" cy="53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54C3-C355-2255-4F2A-B0E1CACA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7C27-8D5F-F81E-54E3-A626F460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04" y="1825624"/>
            <a:ext cx="6240120" cy="48769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to distinguish these distributions</a:t>
            </a:r>
          </a:p>
          <a:p>
            <a:r>
              <a:rPr lang="en-GB" dirty="0"/>
              <a:t>Trade-off:</a:t>
            </a:r>
          </a:p>
          <a:p>
            <a:pPr lvl="1"/>
            <a:r>
              <a:rPr lang="en-GB" dirty="0"/>
              <a:t>Simple probes can detect only simple patterns</a:t>
            </a:r>
          </a:p>
          <a:p>
            <a:pPr lvl="1"/>
            <a:r>
              <a:rPr lang="en-GB" dirty="0"/>
              <a:t>Complex probes can extract properties not “used” by the network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0AD0-4E95-079A-2DDD-A19CD990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64" y="2223295"/>
            <a:ext cx="5155032" cy="20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8327</TotalTime>
  <Words>519</Words>
  <Application>Microsoft Office PowerPoint</Application>
  <PresentationFormat>Widescreen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Aptos</vt:lpstr>
      <vt:lpstr>Aptos Display</vt:lpstr>
      <vt:lpstr>Arial</vt:lpstr>
      <vt:lpstr>Cambria Math</vt:lpstr>
      <vt:lpstr>var(--font_family_headings, var(--font_family_headings_preset, var(--font-family-title)))</vt:lpstr>
      <vt:lpstr>Office Theme</vt:lpstr>
      <vt:lpstr>Transformer Interpretability</vt:lpstr>
      <vt:lpstr>PowerPoint Presentation</vt:lpstr>
      <vt:lpstr>Why do we want to interpret features</vt:lpstr>
      <vt:lpstr>Recap: Transformer Architecture</vt:lpstr>
      <vt:lpstr>Recap: Transformer Architecture</vt:lpstr>
      <vt:lpstr>Transformers are mostly linear</vt:lpstr>
      <vt:lpstr>Interpreting Activations 1: LogitLense</vt:lpstr>
      <vt:lpstr>Interpreting Activations 1: LogitLense</vt:lpstr>
      <vt:lpstr>Interpreting Activations 2: Probes</vt:lpstr>
      <vt:lpstr>Interpreting Activations 2: Probes</vt:lpstr>
      <vt:lpstr>Interpreting Activations 3:  Addition</vt:lpstr>
      <vt:lpstr>Results of Activation Addition</vt:lpstr>
      <vt:lpstr>Superposition – the curse of interpretability</vt:lpstr>
      <vt:lpstr>Toy models of Superposition</vt:lpstr>
      <vt:lpstr>Toy models of Superposition</vt:lpstr>
      <vt:lpstr>Towards Monosemanticity: Sparse Autoencoders</vt:lpstr>
      <vt:lpstr>PowerPoint Presentation</vt:lpstr>
      <vt:lpstr>Understanding Features of SAEs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2</cp:revision>
  <dcterms:created xsi:type="dcterms:W3CDTF">2024-03-28T13:51:49Z</dcterms:created>
  <dcterms:modified xsi:type="dcterms:W3CDTF">2025-01-02T21:55:23Z</dcterms:modified>
</cp:coreProperties>
</file>